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8001000" cy="1066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ADADC"/>
    <a:srgbClr val="CCCCF6"/>
    <a:srgbClr val="CCCCFF"/>
    <a:srgbClr val="DDDDDD"/>
    <a:srgbClr val="B2B2B2"/>
    <a:srgbClr val="A8ABE0"/>
    <a:srgbClr val="E0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375" autoAdjust="0"/>
  </p:normalViewPr>
  <p:slideViewPr>
    <p:cSldViewPr snapToGrid="0">
      <p:cViewPr>
        <p:scale>
          <a:sx n="75" d="100"/>
          <a:sy n="75" d="100"/>
        </p:scale>
        <p:origin x="-2654" y="1080"/>
      </p:cViewPr>
      <p:guideLst>
        <p:guide orient="horz" pos="1271"/>
        <p:guide orient="horz" pos="1896"/>
        <p:guide orient="horz" pos="2408"/>
        <p:guide orient="horz" pos="804"/>
        <p:guide orient="horz" pos="5253"/>
        <p:guide orient="horz" pos="3875"/>
        <p:guide orient="horz" pos="5885"/>
        <p:guide orient="horz" pos="5681"/>
        <p:guide pos="1860"/>
        <p:guide pos="869"/>
        <p:guide pos="2082"/>
        <p:guide pos="3852"/>
        <p:guide pos="780"/>
        <p:guide pos="4762"/>
        <p:guide pos="2798"/>
        <p:guide pos="46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1914" y="-78"/>
      </p:cViewPr>
      <p:guideLst>
        <p:guide orient="horz" pos="3225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t" anchorCtr="0" compatLnSpc="1">
            <a:prstTxWarp prst="textNoShape">
              <a:avLst/>
            </a:prstTxWarp>
          </a:bodyPr>
          <a:lstStyle>
            <a:lvl1pPr defTabSz="963613">
              <a:defRPr sz="1200" b="1"/>
            </a:lvl1pPr>
          </a:lstStyle>
          <a:p>
            <a:endParaRPr lang="de-DE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 b="1"/>
            </a:lvl1pPr>
          </a:lstStyle>
          <a:p>
            <a:endParaRPr lang="de-DE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b" anchorCtr="0" compatLnSpc="1">
            <a:prstTxWarp prst="textNoShape">
              <a:avLst/>
            </a:prstTxWarp>
          </a:bodyPr>
          <a:lstStyle>
            <a:lvl1pPr defTabSz="963613">
              <a:defRPr sz="1200" b="1"/>
            </a:lvl1pPr>
          </a:lstStyle>
          <a:p>
            <a:endParaRPr lang="de-DE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 b="1"/>
            </a:lvl1pPr>
          </a:lstStyle>
          <a:p>
            <a:fld id="{21FF558D-093A-4963-AF10-74B0665E032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999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t" anchorCtr="0" compatLnSpc="1">
            <a:prstTxWarp prst="textNoShape">
              <a:avLst/>
            </a:prstTxWarp>
          </a:bodyPr>
          <a:lstStyle>
            <a:lvl1pPr defTabSz="963613">
              <a:defRPr sz="120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68350"/>
            <a:ext cx="287972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57750"/>
            <a:ext cx="5207000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b" anchorCtr="0" compatLnSpc="1">
            <a:prstTxWarp prst="textNoShape">
              <a:avLst/>
            </a:prstTxWarp>
          </a:bodyPr>
          <a:lstStyle>
            <a:lvl1pPr defTabSz="963613">
              <a:defRPr sz="1200">
                <a:latin typeface="Times New Roman" pitchFamily="18" charset="0"/>
              </a:defRPr>
            </a:lvl1pPr>
          </a:lstStyle>
          <a:p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07" tIns="48253" rIns="96507" bIns="48253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fld id="{57DEACB8-3F3E-45F8-A468-BB9B96B47861}" type="slidenum">
              <a:rPr lang="de-DE" altLang="de-DE"/>
              <a:pPr/>
              <a:t>‹#›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79774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00025" y="355600"/>
            <a:ext cx="7608951" cy="93878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85207" y="8328387"/>
            <a:ext cx="7632954" cy="2071347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5" y="2489201"/>
            <a:ext cx="6800850" cy="2769057"/>
          </a:xfrm>
        </p:spPr>
        <p:txBody>
          <a:bodyPr anchor="b">
            <a:normAutofit/>
          </a:bodyPr>
          <a:lstStyle>
            <a:lvl1pPr>
              <a:defRPr sz="51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5531558"/>
            <a:ext cx="5600700" cy="2291644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FFFFFF"/>
                </a:solidFill>
              </a:defRPr>
            </a:lvl1pPr>
            <a:lvl2pPr marL="533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6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0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33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66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00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33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66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00025" y="355600"/>
            <a:ext cx="7608951" cy="221894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85207" y="1110964"/>
            <a:ext cx="7632954" cy="2071347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00725" y="2252135"/>
            <a:ext cx="1800225" cy="6980296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2252134"/>
            <a:ext cx="5267325" cy="6980297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0050" y="427567"/>
            <a:ext cx="7200900" cy="91016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00025" y="355600"/>
            <a:ext cx="7608951" cy="736803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5291509" y="6538921"/>
            <a:ext cx="2516876" cy="1110707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6674" tIns="53337" rIns="106674" bIns="533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291906" y="6339340"/>
            <a:ext cx="4851451" cy="132243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06674" tIns="53337" rIns="106674" bIns="533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475137" y="6358431"/>
            <a:ext cx="4784483" cy="120442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6674" tIns="53337" rIns="106674" bIns="533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908303" y="6337605"/>
            <a:ext cx="2894500" cy="1013521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06674" tIns="53337" rIns="106674" bIns="533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85207" y="6313308"/>
            <a:ext cx="7632954" cy="2068693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06674" tIns="53337" rIns="106674" bIns="5333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778" y="3832204"/>
            <a:ext cx="6800850" cy="2370667"/>
          </a:xfrm>
        </p:spPr>
        <p:txBody>
          <a:bodyPr anchor="t">
            <a:normAutofit/>
          </a:bodyPr>
          <a:lstStyle>
            <a:lvl1pPr algn="ctr">
              <a:defRPr sz="51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6444" y="2236032"/>
            <a:ext cx="5615517" cy="1461913"/>
          </a:xfrm>
        </p:spPr>
        <p:txBody>
          <a:bodyPr anchor="b">
            <a:normAutofit/>
          </a:bodyPr>
          <a:lstStyle>
            <a:lvl1pPr marL="0" indent="0" algn="ctr">
              <a:buNone/>
              <a:defRPr sz="2300">
                <a:solidFill>
                  <a:srgbClr val="FFFFFF"/>
                </a:solidFill>
              </a:defRPr>
            </a:lvl1pPr>
            <a:lvl2pPr marL="5333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667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01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334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668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00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33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66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92073" y="4167632"/>
            <a:ext cx="3344418" cy="53624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064508" y="4167632"/>
            <a:ext cx="3344418" cy="53624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2074" y="4165956"/>
            <a:ext cx="3344418" cy="995185"/>
          </a:xfrm>
        </p:spPr>
        <p:txBody>
          <a:bodyPr anchor="ctr"/>
          <a:lstStyle>
            <a:lvl1pPr marL="0" indent="0" algn="ctr">
              <a:buNone/>
              <a:defRPr sz="2800" b="0">
                <a:solidFill>
                  <a:schemeClr val="tx2"/>
                </a:solidFill>
                <a:latin typeface="+mj-lt"/>
              </a:defRPr>
            </a:lvl1pPr>
            <a:lvl2pPr marL="533370" indent="0">
              <a:buNone/>
              <a:defRPr sz="2300" b="1"/>
            </a:lvl2pPr>
            <a:lvl3pPr marL="1066739" indent="0">
              <a:buNone/>
              <a:defRPr sz="2100" b="1"/>
            </a:lvl3pPr>
            <a:lvl4pPr marL="1600109" indent="0">
              <a:buNone/>
              <a:defRPr sz="1900" b="1"/>
            </a:lvl4pPr>
            <a:lvl5pPr marL="2133478" indent="0">
              <a:buNone/>
              <a:defRPr sz="1900" b="1"/>
            </a:lvl5pPr>
            <a:lvl6pPr marL="2666848" indent="0">
              <a:buNone/>
              <a:defRPr sz="1900" b="1"/>
            </a:lvl6pPr>
            <a:lvl7pPr marL="3200217" indent="0">
              <a:buNone/>
              <a:defRPr sz="1900" b="1"/>
            </a:lvl7pPr>
            <a:lvl8pPr marL="3733587" indent="0">
              <a:buNone/>
              <a:defRPr sz="1900" b="1"/>
            </a:lvl8pPr>
            <a:lvl9pPr marL="426695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666" y="5334001"/>
            <a:ext cx="3342548" cy="4195587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67175" y="4165954"/>
            <a:ext cx="3344418" cy="995185"/>
          </a:xfrm>
        </p:spPr>
        <p:txBody>
          <a:bodyPr anchor="ctr"/>
          <a:lstStyle>
            <a:lvl1pPr marL="0" indent="0" algn="ctr">
              <a:buNone/>
              <a:defRPr sz="2800" b="0" i="0">
                <a:solidFill>
                  <a:schemeClr val="tx2"/>
                </a:solidFill>
                <a:latin typeface="+mj-lt"/>
              </a:defRPr>
            </a:lvl1pPr>
            <a:lvl2pPr marL="533370" indent="0">
              <a:buNone/>
              <a:defRPr sz="2300" b="1"/>
            </a:lvl2pPr>
            <a:lvl3pPr marL="1066739" indent="0">
              <a:buNone/>
              <a:defRPr sz="2100" b="1"/>
            </a:lvl3pPr>
            <a:lvl4pPr marL="1600109" indent="0">
              <a:buNone/>
              <a:defRPr sz="1900" b="1"/>
            </a:lvl4pPr>
            <a:lvl5pPr marL="2133478" indent="0">
              <a:buNone/>
              <a:defRPr sz="1900" b="1"/>
            </a:lvl5pPr>
            <a:lvl6pPr marL="2666848" indent="0">
              <a:buNone/>
              <a:defRPr sz="1900" b="1"/>
            </a:lvl6pPr>
            <a:lvl7pPr marL="3200217" indent="0">
              <a:buNone/>
              <a:defRPr sz="1900" b="1"/>
            </a:lvl7pPr>
            <a:lvl8pPr marL="3733587" indent="0">
              <a:buNone/>
              <a:defRPr sz="1900" b="1"/>
            </a:lvl8pPr>
            <a:lvl9pPr marL="426695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4397" y="5334001"/>
            <a:ext cx="3344418" cy="4195587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00025" y="355600"/>
            <a:ext cx="7608951" cy="221894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85207" y="1110964"/>
            <a:ext cx="7632954" cy="2068693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00025" y="355600"/>
            <a:ext cx="7608951" cy="221894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0" y="5571069"/>
            <a:ext cx="2933700" cy="296333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700"/>
              </a:spcAft>
              <a:buNone/>
              <a:defRPr sz="2100">
                <a:solidFill>
                  <a:schemeClr val="tx2"/>
                </a:solidFill>
              </a:defRPr>
            </a:lvl1pPr>
            <a:lvl2pPr marL="533370" indent="0">
              <a:buNone/>
              <a:defRPr sz="1400"/>
            </a:lvl2pPr>
            <a:lvl3pPr marL="1066739" indent="0">
              <a:buNone/>
              <a:defRPr sz="1200"/>
            </a:lvl3pPr>
            <a:lvl4pPr marL="1600109" indent="0">
              <a:buNone/>
              <a:defRPr sz="1000"/>
            </a:lvl4pPr>
            <a:lvl5pPr marL="2133478" indent="0">
              <a:buNone/>
              <a:defRPr sz="1000"/>
            </a:lvl5pPr>
            <a:lvl6pPr marL="2666848" indent="0">
              <a:buNone/>
              <a:defRPr sz="1000"/>
            </a:lvl6pPr>
            <a:lvl7pPr marL="3200217" indent="0">
              <a:buNone/>
              <a:defRPr sz="1000"/>
            </a:lvl7pPr>
            <a:lvl8pPr marL="3733587" indent="0">
              <a:buNone/>
              <a:defRPr sz="1000"/>
            </a:lvl8pPr>
            <a:lvl9pPr marL="426695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85207" y="1110964"/>
            <a:ext cx="7632954" cy="2071347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0100" y="3556000"/>
            <a:ext cx="2933700" cy="1948688"/>
          </a:xfrm>
        </p:spPr>
        <p:txBody>
          <a:bodyPr anchor="b">
            <a:noAutofit/>
          </a:bodyPr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0467" y="2844800"/>
            <a:ext cx="3416066" cy="5926667"/>
          </a:xfrm>
        </p:spPr>
        <p:txBody>
          <a:bodyPr anchor="ctr"/>
          <a:lstStyle>
            <a:lvl1pPr>
              <a:buClr>
                <a:schemeClr val="bg1"/>
              </a:buClr>
              <a:defRPr sz="26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3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1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9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900">
                <a:solidFill>
                  <a:schemeClr val="tx2"/>
                </a:solidFill>
              </a:defRPr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00025" y="355600"/>
            <a:ext cx="7608951" cy="93878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85207" y="8328387"/>
            <a:ext cx="7632954" cy="2071347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886" y="526815"/>
            <a:ext cx="3336065" cy="3779897"/>
          </a:xfrm>
        </p:spPr>
        <p:txBody>
          <a:bodyPr anchor="b">
            <a:normAutofit/>
          </a:bodyPr>
          <a:lstStyle>
            <a:lvl1pPr algn="l">
              <a:defRPr sz="33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59792" y="4333053"/>
            <a:ext cx="3341159" cy="3766727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rgbClr val="FFFFFF"/>
                </a:solidFill>
              </a:defRPr>
            </a:lvl1pPr>
            <a:lvl2pPr marL="533370" indent="0">
              <a:buNone/>
              <a:defRPr sz="1400"/>
            </a:lvl2pPr>
            <a:lvl3pPr marL="1066739" indent="0">
              <a:buNone/>
              <a:defRPr sz="1200"/>
            </a:lvl3pPr>
            <a:lvl4pPr marL="1600109" indent="0">
              <a:buNone/>
              <a:defRPr sz="1000"/>
            </a:lvl4pPr>
            <a:lvl5pPr marL="2133478" indent="0">
              <a:buNone/>
              <a:defRPr sz="1000"/>
            </a:lvl5pPr>
            <a:lvl6pPr marL="2666848" indent="0">
              <a:buNone/>
              <a:defRPr sz="1000"/>
            </a:lvl6pPr>
            <a:lvl7pPr marL="3200217" indent="0">
              <a:buNone/>
              <a:defRPr sz="1000"/>
            </a:lvl7pPr>
            <a:lvl8pPr marL="3733587" indent="0">
              <a:buNone/>
              <a:defRPr sz="1000"/>
            </a:lvl8pPr>
            <a:lvl9pPr marL="426695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33425" y="2133600"/>
            <a:ext cx="3120390" cy="45516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700">
                <a:solidFill>
                  <a:schemeClr val="bg1"/>
                </a:solidFill>
              </a:defRPr>
            </a:lvl1pPr>
            <a:lvl2pPr marL="533370" indent="0">
              <a:buNone/>
              <a:defRPr sz="3300"/>
            </a:lvl2pPr>
            <a:lvl3pPr marL="1066739" indent="0">
              <a:buNone/>
              <a:defRPr sz="2800"/>
            </a:lvl3pPr>
            <a:lvl4pPr marL="1600109" indent="0">
              <a:buNone/>
              <a:defRPr sz="2300"/>
            </a:lvl4pPr>
            <a:lvl5pPr marL="2133478" indent="0">
              <a:buNone/>
              <a:defRPr sz="2300"/>
            </a:lvl5pPr>
            <a:lvl6pPr marL="2666848" indent="0">
              <a:buNone/>
              <a:defRPr sz="2300"/>
            </a:lvl6pPr>
            <a:lvl7pPr marL="3200217" indent="0">
              <a:buNone/>
              <a:defRPr sz="2300"/>
            </a:lvl7pPr>
            <a:lvl8pPr marL="3733587" indent="0">
              <a:buNone/>
              <a:defRPr sz="2300"/>
            </a:lvl8pPr>
            <a:lvl9pPr marL="4266956" indent="0">
              <a:buNone/>
              <a:defRPr sz="23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00025" y="355600"/>
            <a:ext cx="7608951" cy="38404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6674" tIns="53337" rIns="106674" bIns="5333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85207" y="2612446"/>
            <a:ext cx="7632954" cy="2068693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526288"/>
            <a:ext cx="7200900" cy="1948688"/>
          </a:xfrm>
          <a:prstGeom prst="rect">
            <a:avLst/>
          </a:prstGeom>
        </p:spPr>
        <p:txBody>
          <a:bodyPr vert="horz" lIns="106674" tIns="53337" rIns="106674" bIns="5333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18213" y="9722479"/>
            <a:ext cx="3313354" cy="567972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4/13/2015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434" y="9722479"/>
            <a:ext cx="3313355" cy="567972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2202" y="9722478"/>
            <a:ext cx="1016598" cy="567972"/>
          </a:xfrm>
          <a:prstGeom prst="rect">
            <a:avLst/>
          </a:prstGeom>
        </p:spPr>
        <p:txBody>
          <a:bodyPr vert="horz" lIns="106674" tIns="53337" rIns="106674" bIns="53337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059" y="4161837"/>
            <a:ext cx="6482291" cy="5367749"/>
          </a:xfrm>
          <a:prstGeom prst="rect">
            <a:avLst/>
          </a:prstGeom>
        </p:spPr>
        <p:txBody>
          <a:bodyPr vert="horz" lIns="106674" tIns="53337" rIns="106674" bIns="5333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pic>
        <p:nvPicPr>
          <p:cNvPr id="15" name="Picture 2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" y="1"/>
            <a:ext cx="8022431" cy="1155700"/>
          </a:xfrm>
          <a:prstGeom prst="rect">
            <a:avLst/>
          </a:prstGeom>
          <a:noFill/>
        </p:spPr>
      </p:pic>
      <p:sp>
        <p:nvSpPr>
          <p:cNvPr id="16" name="Text Box 23"/>
          <p:cNvSpPr txBox="1">
            <a:spLocks noChangeArrowheads="1"/>
          </p:cNvSpPr>
          <p:nvPr userDrawn="1"/>
        </p:nvSpPr>
        <p:spPr bwMode="auto">
          <a:xfrm>
            <a:off x="1100138" y="366185"/>
            <a:ext cx="2002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Door Control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defTabSz="1066739" rtl="0" eaLnBrk="1" latinLnBrk="0" hangingPunct="1">
        <a:spcBef>
          <a:spcPct val="0"/>
        </a:spcBef>
        <a:buNone/>
        <a:defRPr sz="51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20022" indent="-320022" algn="l" defTabSz="1066739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72268" indent="-320022" algn="l" defTabSz="1066739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98216" indent="-266685" algn="l" defTabSz="1066739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33424" indent="-266685" algn="l" defTabSz="1066739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100" kern="1200">
          <a:solidFill>
            <a:schemeClr val="tx2"/>
          </a:solidFill>
          <a:latin typeface="+mn-lt"/>
          <a:ea typeface="+mn-ea"/>
          <a:cs typeface="+mn-cs"/>
        </a:defRPr>
      </a:lvl4pPr>
      <a:lvl5pPr marL="1706782" indent="-266685" algn="l" defTabSz="1066739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900" kern="1200">
          <a:solidFill>
            <a:schemeClr val="tx2"/>
          </a:solidFill>
          <a:latin typeface="+mn-lt"/>
          <a:ea typeface="+mn-ea"/>
          <a:cs typeface="+mn-cs"/>
        </a:defRPr>
      </a:lvl5pPr>
      <a:lvl6pPr marL="2080141" indent="-266685" algn="l" defTabSz="1066739" rtl="0" eaLnBrk="1" latinLnBrk="0" hangingPunct="1">
        <a:spcBef>
          <a:spcPts val="44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453500" indent="-266685" algn="l" defTabSz="1066739" rtl="0" eaLnBrk="1" latinLnBrk="0" hangingPunct="1">
        <a:spcBef>
          <a:spcPts val="44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826858" indent="-266685" algn="l" defTabSz="1066739" rtl="0" eaLnBrk="1" latinLnBrk="0" hangingPunct="1">
        <a:spcBef>
          <a:spcPts val="44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3200217" indent="-266685" algn="l" defTabSz="1066739" rtl="0" eaLnBrk="1" latinLnBrk="0" hangingPunct="1">
        <a:spcBef>
          <a:spcPts val="448"/>
        </a:spcBef>
        <a:buClr>
          <a:schemeClr val="accent1"/>
        </a:buClr>
        <a:buFont typeface="Symbol" pitchFamily="18" charset="2"/>
        <a:buChar char="*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3370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39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09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478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66848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217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587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66956" algn="l" defTabSz="106673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Text Box 3"/>
          <p:cNvSpPr txBox="1">
            <a:spLocks noChangeArrowheads="1"/>
          </p:cNvSpPr>
          <p:nvPr/>
        </p:nvSpPr>
        <p:spPr bwMode="auto">
          <a:xfrm>
            <a:off x="1295401" y="1490134"/>
            <a:ext cx="27646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b="1"/>
          </a:p>
        </p:txBody>
      </p:sp>
      <p:sp>
        <p:nvSpPr>
          <p:cNvPr id="610310" name="Text Box 6"/>
          <p:cNvSpPr txBox="1">
            <a:spLocks noChangeArrowheads="1"/>
          </p:cNvSpPr>
          <p:nvPr/>
        </p:nvSpPr>
        <p:spPr bwMode="auto">
          <a:xfrm>
            <a:off x="944166" y="1437218"/>
            <a:ext cx="4156472" cy="400110"/>
          </a:xfrm>
          <a:prstGeom prst="rect">
            <a:avLst/>
          </a:prstGeom>
          <a:solidFill>
            <a:srgbClr val="939393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000" b="1"/>
              <a:t>DORMA </a:t>
            </a:r>
            <a:r>
              <a:rPr lang="en-US" sz="2000" b="1"/>
              <a:t>Pure</a:t>
            </a:r>
            <a:r>
              <a:rPr lang="de-DE" sz="2000" b="1"/>
              <a:t> </a:t>
            </a:r>
            <a:r>
              <a:rPr lang="ru-RU" sz="2000" b="1"/>
              <a:t>система</a:t>
            </a:r>
            <a:endParaRPr lang="de-DE" sz="2000" b="1"/>
          </a:p>
        </p:txBody>
      </p:sp>
      <p:sp>
        <p:nvSpPr>
          <p:cNvPr id="610313" name="Text Box 9"/>
          <p:cNvSpPr txBox="1">
            <a:spLocks noChangeArrowheads="1"/>
          </p:cNvSpPr>
          <p:nvPr/>
        </p:nvSpPr>
        <p:spPr bwMode="auto">
          <a:xfrm>
            <a:off x="386080" y="7006167"/>
            <a:ext cx="740664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7313" indent="-8731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74625" algn="l"/>
              </a:tabLst>
            </a:pPr>
            <a:r>
              <a:rPr lang="en-US" b="1" dirty="0"/>
              <a:t> </a:t>
            </a:r>
            <a:r>
              <a:rPr lang="ru-RU" b="1" dirty="0"/>
              <a:t>Бюджетное решение с качеством </a:t>
            </a:r>
            <a:r>
              <a:rPr lang="en-US" b="1" dirty="0"/>
              <a:t>DORMA</a:t>
            </a:r>
            <a:endParaRPr lang="de-DE" b="1" dirty="0"/>
          </a:p>
          <a:p>
            <a:pPr marL="87313" indent="-8731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74625" algn="l"/>
              </a:tabLst>
            </a:pPr>
            <a:r>
              <a:rPr lang="de-DE" b="1" dirty="0"/>
              <a:t> </a:t>
            </a:r>
            <a:r>
              <a:rPr lang="ru-RU" b="1" dirty="0"/>
              <a:t>Готовые комплекты подпружиненных ручек 8мм шпиндель</a:t>
            </a:r>
          </a:p>
          <a:p>
            <a:pPr marL="87313" indent="-8731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74625" algn="l"/>
              </a:tabLst>
            </a:pPr>
            <a:r>
              <a:rPr lang="ru-RU" b="1" dirty="0"/>
              <a:t> Для деревянных и профильных дверей</a:t>
            </a:r>
            <a:endParaRPr lang="de-DE" b="1" dirty="0"/>
          </a:p>
          <a:p>
            <a:pPr marL="87313" indent="-87313"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§"/>
              <a:tabLst>
                <a:tab pos="174625" algn="l"/>
              </a:tabLst>
            </a:pPr>
            <a:r>
              <a:rPr lang="de-DE" b="1" dirty="0"/>
              <a:t> </a:t>
            </a:r>
            <a:r>
              <a:rPr lang="ru-RU" b="1" dirty="0"/>
              <a:t>Соответствует</a:t>
            </a:r>
            <a:r>
              <a:rPr lang="de-DE" b="1" dirty="0"/>
              <a:t> EN 1906 </a:t>
            </a:r>
            <a:r>
              <a:rPr lang="ru-RU" b="1" dirty="0"/>
              <a:t>класс</a:t>
            </a:r>
            <a:r>
              <a:rPr lang="de-DE" b="1" dirty="0"/>
              <a:t> </a:t>
            </a:r>
            <a:r>
              <a:rPr lang="ru-RU" b="1" dirty="0" smtClean="0"/>
              <a:t>3</a:t>
            </a:r>
            <a:r>
              <a:rPr lang="de-DE" b="1" dirty="0" smtClean="0"/>
              <a:t> </a:t>
            </a:r>
            <a:r>
              <a:rPr lang="ru-RU" b="1" dirty="0"/>
              <a:t>и </a:t>
            </a:r>
            <a:r>
              <a:rPr lang="ru-RU" b="1" u="sng" dirty="0"/>
              <a:t>класс</a:t>
            </a:r>
            <a:r>
              <a:rPr lang="de-DE" b="1" u="sng" dirty="0"/>
              <a:t> </a:t>
            </a:r>
            <a:r>
              <a:rPr lang="ru-RU" b="1" u="sng" dirty="0"/>
              <a:t>4</a:t>
            </a:r>
            <a:r>
              <a:rPr lang="de-DE" b="1" u="sng" dirty="0"/>
              <a:t> </a:t>
            </a:r>
            <a:r>
              <a:rPr lang="ru-RU" b="1" u="sng" dirty="0"/>
              <a:t>защиты от </a:t>
            </a:r>
            <a:r>
              <a:rPr lang="ru-RU" b="1" u="sng" dirty="0" smtClean="0"/>
              <a:t>коррозии</a:t>
            </a:r>
            <a:r>
              <a:rPr lang="de-DE" b="1" dirty="0" smtClean="0"/>
              <a:t>		</a:t>
            </a:r>
            <a:endParaRPr lang="ru-RU" b="1" dirty="0" smtClean="0"/>
          </a:p>
          <a:p>
            <a:pPr marL="87313" indent="-87313" algn="ctr">
              <a:spcBef>
                <a:spcPct val="50000"/>
              </a:spcBef>
              <a:buClr>
                <a:schemeClr val="hlink"/>
              </a:buClr>
              <a:tabLst>
                <a:tab pos="174625" algn="l"/>
              </a:tabLst>
            </a:pPr>
            <a:r>
              <a:rPr lang="de-DE" b="1" dirty="0" smtClean="0"/>
              <a:t>				</a:t>
            </a:r>
            <a:endParaRPr lang="de-DE" b="1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610319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800" y="1947335"/>
            <a:ext cx="2880916" cy="2827866"/>
          </a:xfrm>
          <a:prstGeom prst="rect">
            <a:avLst/>
          </a:prstGeom>
          <a:noFill/>
        </p:spPr>
      </p:pic>
      <p:pic>
        <p:nvPicPr>
          <p:cNvPr id="610321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8554" y="3977218"/>
            <a:ext cx="802481" cy="1297516"/>
          </a:xfrm>
          <a:prstGeom prst="rect">
            <a:avLst/>
          </a:prstGeom>
          <a:noFill/>
        </p:spPr>
      </p:pic>
      <p:grpSp>
        <p:nvGrpSpPr>
          <p:cNvPr id="610324" name="Group 20"/>
          <p:cNvGrpSpPr>
            <a:grpSpLocks/>
          </p:cNvGrpSpPr>
          <p:nvPr/>
        </p:nvGrpSpPr>
        <p:grpSpPr bwMode="auto">
          <a:xfrm>
            <a:off x="3434954" y="1967656"/>
            <a:ext cx="1665684" cy="2807545"/>
            <a:chOff x="4383" y="1013"/>
            <a:chExt cx="1728" cy="2334"/>
          </a:xfrm>
        </p:grpSpPr>
        <p:pic>
          <p:nvPicPr>
            <p:cNvPr id="610322" name="Picture 1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83" y="1013"/>
              <a:ext cx="1728" cy="1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10323" name="Picture 1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00" y="2353"/>
              <a:ext cx="1710" cy="994"/>
            </a:xfrm>
            <a:prstGeom prst="rect">
              <a:avLst/>
            </a:prstGeom>
            <a:noFill/>
          </p:spPr>
        </p:pic>
      </p:grpSp>
      <p:sp>
        <p:nvSpPr>
          <p:cNvPr id="28" name="Content Placeholder 27"/>
          <p:cNvSpPr>
            <a:spLocks noGrp="1"/>
          </p:cNvSpPr>
          <p:nvPr>
            <p:ph/>
          </p:nvPr>
        </p:nvSpPr>
        <p:spPr>
          <a:xfrm>
            <a:off x="400050" y="427567"/>
            <a:ext cx="7200900" cy="9671473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						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АКЦИЯ </a:t>
            </a:r>
            <a:r>
              <a:rPr lang="ru-RU" b="1" dirty="0">
                <a:solidFill>
                  <a:srgbClr val="FF0000"/>
                </a:solidFill>
              </a:rPr>
              <a:t>ВЫГОДНАЯ ПОКУПКА С 15.04.2015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dirty="0" smtClean="0"/>
              <a:t>	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sz="1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sz="1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Стоимость комплекта  899рублей/с НДС-18</a:t>
            </a:r>
            <a:r>
              <a:rPr lang="ru-RU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%</a:t>
            </a:r>
            <a:endParaRPr lang="ru-RU" sz="1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ru-RU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5 лет Гарантии  корпорации </a:t>
            </a:r>
            <a:r>
              <a:rPr lang="en-US" sz="1600" b="1" dirty="0" smtClean="0">
                <a:solidFill>
                  <a:srgbClr val="FF0000"/>
                </a:solidFill>
              </a:rPr>
              <a:t>DORMA </a:t>
            </a:r>
            <a:r>
              <a:rPr lang="ru-RU" sz="1600" b="1" dirty="0" smtClean="0"/>
              <a:t>	</a:t>
            </a:r>
          </a:p>
          <a:p>
            <a:pPr marL="0" indent="0" algn="ctr">
              <a:buNone/>
            </a:pPr>
            <a:r>
              <a:rPr lang="ru-RU" sz="1600" b="1" dirty="0" smtClean="0"/>
              <a:t>В комплекте : ручки -  2 штуки , накладки на цилиндр  - 2 штуки, штифт 120мм, ключ шестигранник.    </a:t>
            </a:r>
            <a:r>
              <a:rPr lang="ru-RU" sz="1600" b="1" smtClean="0"/>
              <a:t>Для </a:t>
            </a:r>
            <a:r>
              <a:rPr lang="ru-RU" sz="1600" b="1" dirty="0" smtClean="0"/>
              <a:t>профиля толщиной до 90 мм.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</a:rPr>
              <a:t>Складская программа в Москве</a:t>
            </a: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" y="5598159"/>
            <a:ext cx="7122160" cy="1408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16717</TotalTime>
  <Words>34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Презентация PowerPoint</vt:lpstr>
    </vt:vector>
  </TitlesOfParts>
  <Company>DORMA GmbH + Co.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DORMA</dc:creator>
  <cp:lastModifiedBy>echernova</cp:lastModifiedBy>
  <cp:revision>341</cp:revision>
  <cp:lastPrinted>2006-10-05T10:39:48Z</cp:lastPrinted>
  <dcterms:created xsi:type="dcterms:W3CDTF">2006-09-20T16:29:06Z</dcterms:created>
  <dcterms:modified xsi:type="dcterms:W3CDTF">2015-04-13T11:52:28Z</dcterms:modified>
</cp:coreProperties>
</file>